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4" r:id="rId3"/>
    <p:sldId id="285" r:id="rId4"/>
    <p:sldId id="283" r:id="rId5"/>
    <p:sldId id="267" r:id="rId6"/>
    <p:sldId id="330" r:id="rId7"/>
    <p:sldId id="332" r:id="rId8"/>
    <p:sldId id="282" r:id="rId9"/>
    <p:sldId id="313" r:id="rId10"/>
    <p:sldId id="281" r:id="rId11"/>
    <p:sldId id="418" r:id="rId12"/>
    <p:sldId id="394" r:id="rId13"/>
    <p:sldId id="306" r:id="rId14"/>
    <p:sldId id="307" r:id="rId15"/>
    <p:sldId id="334" r:id="rId16"/>
    <p:sldId id="33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76"/>
    <a:srgbClr val="FFC116"/>
    <a:srgbClr val="06405A"/>
    <a:srgbClr val="DBE0E1"/>
    <a:srgbClr val="A9B3B6"/>
    <a:srgbClr val="87C5DB"/>
    <a:srgbClr val="E6E6E6"/>
    <a:srgbClr val="2D608F"/>
    <a:srgbClr val="619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P-FLSRV-01\home\&#922;&#945;&#964;&#949;&#961;&#943;&#957;&#945;%20&#923;&#945;&#956;&#960;&#961;&#945;&#954;&#959;&#960;&#959;&#973;&#955;&#959;&#965;\Open%20Call%20overal%20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P-FLSRV-01\home\&#922;&#945;&#964;&#949;&#961;&#943;&#957;&#945;%20&#923;&#945;&#956;&#960;&#961;&#945;&#954;&#959;&#960;&#959;&#973;&#955;&#959;&#965;\Open%20Call%20overal%20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P-FLSRV-01\home\&#922;&#945;&#964;&#949;&#961;&#943;&#957;&#945;%20&#923;&#945;&#956;&#960;&#961;&#945;&#954;&#959;&#960;&#959;&#973;&#955;&#959;&#965;\Open%20Call%20overal%20statis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152269569245025E-3"/>
          <c:y val="1.5296953617709455E-2"/>
          <c:w val="0.97442604128299626"/>
          <c:h val="0.979608583568735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651-4F53-AD90-C608153D9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651-4F53-AD90-C608153D9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651-4F53-AD90-C608153D9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651-4F53-AD90-C608153D9695}"/>
              </c:ext>
            </c:extLst>
          </c:dPt>
          <c:dLbls>
            <c:dLbl>
              <c:idx val="0"/>
              <c:layout>
                <c:manualLayout>
                  <c:x val="-0.20802960062153697"/>
                  <c:y val="0.138586554521593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DBD64E-5859-46C3-86AC-47AA7EB5E9F4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5B8078DC-69DA-42BA-B2B0-2DF77427D546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0747528460868"/>
                      <c:h val="0.198106060606060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51-4F53-AD90-C608153D9695}"/>
                </c:ext>
              </c:extLst>
            </c:dLbl>
            <c:dLbl>
              <c:idx val="1"/>
              <c:layout>
                <c:manualLayout>
                  <c:x val="-0.18270012309183853"/>
                  <c:y val="-0.266643253400143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2F046F-37C0-4568-BC98-B900A54C3E7E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E384D62D-4771-4CC5-A2CB-6B3450B95DE0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5932082009477"/>
                      <c:h val="0.19431818181818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51-4F53-AD90-C608153D9695}"/>
                </c:ext>
              </c:extLst>
            </c:dLbl>
            <c:dLbl>
              <c:idx val="2"/>
              <c:layout>
                <c:manualLayout>
                  <c:x val="0.16941392980762965"/>
                  <c:y val="-0.228005547602004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EFC7D7-6E69-4409-842C-C95CDFAA8258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1204F44A-420E-457F-9AB7-9679ECB186C2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33572731459882"/>
                      <c:h val="0.205681818181818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51-4F53-AD90-C608153D9695}"/>
                </c:ext>
              </c:extLst>
            </c:dLbl>
            <c:dLbl>
              <c:idx val="3"/>
              <c:layout>
                <c:manualLayout>
                  <c:x val="0.16587311728433479"/>
                  <c:y val="0.181943450250536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7B5E65-1BA4-4466-9A8B-291EE7278B08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09BD0A7A-7892-4D24-BD25-429B7378FDCF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7590497397936"/>
                      <c:h val="0.25867424242424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51-4F53-AD90-C608153D9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verticals!$A$3:$A$6</c:f>
              <c:strCache>
                <c:ptCount val="4"/>
                <c:pt idx="0">
                  <c:v>Digitized Agriculture</c:v>
                </c:pt>
                <c:pt idx="1">
                  <c:v>Digitized Environment</c:v>
                </c:pt>
                <c:pt idx="2">
                  <c:v>Digitized Transport</c:v>
                </c:pt>
                <c:pt idx="3">
                  <c:v>Digitized Anything</c:v>
                </c:pt>
              </c:strCache>
            </c:strRef>
          </c:cat>
          <c:val>
            <c:numRef>
              <c:f>verticals!$H$3:$H$6</c:f>
              <c:numCache>
                <c:formatCode>General</c:formatCode>
                <c:ptCount val="4"/>
                <c:pt idx="0">
                  <c:v>71</c:v>
                </c:pt>
                <c:pt idx="1">
                  <c:v>61</c:v>
                </c:pt>
                <c:pt idx="2">
                  <c:v>41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51-4F53-AD90-C608153D969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Applications</a:t>
            </a:r>
            <a:r>
              <a:rPr lang="en-US" baseline="0"/>
              <a:t> per country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15054240555717E-2"/>
          <c:w val="1"/>
          <c:h val="0.56062579371758192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38233043747759E-2"/>
          <c:y val="0.67548632893186655"/>
          <c:w val="0.96774346011176648"/>
          <c:h val="0.29342289272763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399395837753457"/>
          <c:w val="1"/>
          <c:h val="0.542698324822861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CD-4B26-B39B-5E38B4CDA1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CD-4B26-B39B-5E38B4CDA1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CD-4B26-B39B-5E38B4CDA1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CD-4B26-B39B-5E38B4CDA1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CCD-4B26-B39B-5E38B4CDA1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CCD-4B26-B39B-5E38B4CDA1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CCD-4B26-B39B-5E38B4CDA1D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CCD-4B26-B39B-5E38B4CDA1D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CCD-4B26-B39B-5E38B4CDA1D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CCD-4B26-B39B-5E38B4CDA1D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CCD-4B26-B39B-5E38B4CDA1D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CCD-4B26-B39B-5E38B4CDA1D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CCD-4B26-B39B-5E38B4CDA1D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CCD-4B26-B39B-5E38B4CDA1D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1CCD-4B26-B39B-5E38B4CDA1D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1CCD-4B26-B39B-5E38B4CDA1D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1CCD-4B26-B39B-5E38B4CDA1D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1CCD-4B26-B39B-5E38B4CDA1D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1CCD-4B26-B39B-5E38B4CDA1D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1CCD-4B26-B39B-5E38B4CDA1DF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1CCD-4B26-B39B-5E38B4CDA1DF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1CCD-4B26-B39B-5E38B4CDA1DF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1CCD-4B26-B39B-5E38B4CDA1DF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1CCD-4B26-B39B-5E38B4CDA1D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1CCD-4B26-B39B-5E38B4CDA1DF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1CCD-4B26-B39B-5E38B4CDA1DF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1CCD-4B26-B39B-5E38B4CDA1DF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1CCD-4B26-B39B-5E38B4CDA1DF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1CCD-4B26-B39B-5E38B4CDA1DF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1CCD-4B26-B39B-5E38B4CDA1DF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1CCD-4B26-B39B-5E38B4CDA1DF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1CCD-4B26-B39B-5E38B4CDA1DF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1CCD-4B26-B39B-5E38B4CDA1DF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1CCD-4B26-B39B-5E38B4CDA1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countries!$A$4:$A$37</c:f>
              <c:strCache>
                <c:ptCount val="34"/>
                <c:pt idx="0">
                  <c:v>Albania</c:v>
                </c:pt>
                <c:pt idx="1">
                  <c:v>Austria</c:v>
                </c:pt>
                <c:pt idx="2">
                  <c:v>Belgium</c:v>
                </c:pt>
                <c:pt idx="3">
                  <c:v>Bosnia Herzegovina</c:v>
                </c:pt>
                <c:pt idx="4">
                  <c:v>Bulgaria</c:v>
                </c:pt>
                <c:pt idx="5">
                  <c:v>Croatia</c:v>
                </c:pt>
                <c:pt idx="6">
                  <c:v>Cyprus</c:v>
                </c:pt>
                <c:pt idx="7">
                  <c:v>Czech Republic</c:v>
                </c:pt>
                <c:pt idx="8">
                  <c:v>Estonia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Kosovo</c:v>
                </c:pt>
                <c:pt idx="17">
                  <c:v>Latvia</c:v>
                </c:pt>
                <c:pt idx="18">
                  <c:v>Lithuania</c:v>
                </c:pt>
                <c:pt idx="19">
                  <c:v>Montenegro</c:v>
                </c:pt>
                <c:pt idx="20">
                  <c:v>Netherlands</c:v>
                </c:pt>
                <c:pt idx="21">
                  <c:v>North Macedonia</c:v>
                </c:pt>
                <c:pt idx="22">
                  <c:v>Poland </c:v>
                </c:pt>
                <c:pt idx="23">
                  <c:v>Portugal</c:v>
                </c:pt>
                <c:pt idx="24">
                  <c:v>Romania</c:v>
                </c:pt>
                <c:pt idx="25">
                  <c:v>Serbia</c:v>
                </c:pt>
                <c:pt idx="26">
                  <c:v>Slovakia</c:v>
                </c:pt>
                <c:pt idx="27">
                  <c:v>Slovenia</c:v>
                </c:pt>
                <c:pt idx="28">
                  <c:v>Spain</c:v>
                </c:pt>
                <c:pt idx="29">
                  <c:v>Sweden</c:v>
                </c:pt>
                <c:pt idx="30">
                  <c:v>Switzerland</c:v>
                </c:pt>
                <c:pt idx="31">
                  <c:v>Turkey</c:v>
                </c:pt>
                <c:pt idx="32">
                  <c:v>Ukraine</c:v>
                </c:pt>
                <c:pt idx="33">
                  <c:v>United Kingdom</c:v>
                </c:pt>
              </c:strCache>
            </c:strRef>
          </c:cat>
          <c:val>
            <c:numRef>
              <c:f>countries!$H$4:$H$37</c:f>
              <c:numCache>
                <c:formatCode>General</c:formatCode>
                <c:ptCount val="3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17</c:v>
                </c:pt>
                <c:pt idx="4">
                  <c:v>28</c:v>
                </c:pt>
                <c:pt idx="5">
                  <c:v>26</c:v>
                </c:pt>
                <c:pt idx="6">
                  <c:v>14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43</c:v>
                </c:pt>
                <c:pt idx="11">
                  <c:v>125</c:v>
                </c:pt>
                <c:pt idx="12">
                  <c:v>6</c:v>
                </c:pt>
                <c:pt idx="13">
                  <c:v>1</c:v>
                </c:pt>
                <c:pt idx="14">
                  <c:v>4</c:v>
                </c:pt>
                <c:pt idx="15">
                  <c:v>53</c:v>
                </c:pt>
                <c:pt idx="16">
                  <c:v>6</c:v>
                </c:pt>
                <c:pt idx="17">
                  <c:v>4</c:v>
                </c:pt>
                <c:pt idx="18">
                  <c:v>5</c:v>
                </c:pt>
                <c:pt idx="19">
                  <c:v>31</c:v>
                </c:pt>
                <c:pt idx="20">
                  <c:v>13</c:v>
                </c:pt>
                <c:pt idx="21">
                  <c:v>28</c:v>
                </c:pt>
                <c:pt idx="22">
                  <c:v>5</c:v>
                </c:pt>
                <c:pt idx="23">
                  <c:v>10</c:v>
                </c:pt>
                <c:pt idx="24">
                  <c:v>8</c:v>
                </c:pt>
                <c:pt idx="25">
                  <c:v>68</c:v>
                </c:pt>
                <c:pt idx="26">
                  <c:v>6</c:v>
                </c:pt>
                <c:pt idx="27">
                  <c:v>41</c:v>
                </c:pt>
                <c:pt idx="28">
                  <c:v>43</c:v>
                </c:pt>
                <c:pt idx="29">
                  <c:v>7</c:v>
                </c:pt>
                <c:pt idx="30">
                  <c:v>7</c:v>
                </c:pt>
                <c:pt idx="31">
                  <c:v>6</c:v>
                </c:pt>
                <c:pt idx="32">
                  <c:v>3</c:v>
                </c:pt>
                <c:pt idx="3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1CCD-4B26-B39B-5E38B4CDA1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15710177300413E-2"/>
          <c:y val="0.76795275691324871"/>
          <c:w val="0.94483301319872304"/>
          <c:h val="0.2149379924382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Applications per Open Call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198-4826-B670-CF9852B258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198-4826-B670-CF9852B258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198-4826-B670-CF9852B258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198-4826-B670-CF9852B258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198-4826-B670-CF9852B258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8198-4826-B670-CF9852B2588F}"/>
              </c:ext>
            </c:extLst>
          </c:dPt>
          <c:dLbls>
            <c:dLbl>
              <c:idx val="1"/>
              <c:layout>
                <c:manualLayout>
                  <c:x val="-0.18966804573157178"/>
                  <c:y val="6.2072063687074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8-4826-B670-CF9852B2588F}"/>
                </c:ext>
              </c:extLst>
            </c:dLbl>
            <c:dLbl>
              <c:idx val="2"/>
              <c:layout>
                <c:manualLayout>
                  <c:x val="-0.12608995062057921"/>
                  <c:y val="-0.228931950882026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8-4826-B670-CF9852B2588F}"/>
                </c:ext>
              </c:extLst>
            </c:dLbl>
            <c:dLbl>
              <c:idx val="3"/>
              <c:layout>
                <c:manualLayout>
                  <c:x val="0.11685911294986431"/>
                  <c:y val="-0.164876553551373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8-4826-B670-CF9852B2588F}"/>
                </c:ext>
              </c:extLst>
            </c:dLbl>
            <c:dLbl>
              <c:idx val="4"/>
              <c:layout>
                <c:manualLayout>
                  <c:x val="0.19299595177721429"/>
                  <c:y val="-8.82805606745965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98-4826-B670-CF9852B2588F}"/>
                </c:ext>
              </c:extLst>
            </c:dLbl>
            <c:dLbl>
              <c:idx val="5"/>
              <c:layout>
                <c:manualLayout>
                  <c:x val="0.11774331598380706"/>
                  <c:y val="0.114045779738525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98-4826-B670-CF9852B25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Φύλλο1!$A$3:$A$8</c:f>
              <c:strCache>
                <c:ptCount val="6"/>
                <c:pt idx="0">
                  <c:v>KTE #1</c:v>
                </c:pt>
                <c:pt idx="1">
                  <c:v>FTTE #1</c:v>
                </c:pt>
                <c:pt idx="2">
                  <c:v>CTTE #1</c:v>
                </c:pt>
                <c:pt idx="3">
                  <c:v>KTE #2</c:v>
                </c:pt>
                <c:pt idx="4">
                  <c:v>FTTE #2</c:v>
                </c:pt>
                <c:pt idx="5">
                  <c:v>CTTE #2</c:v>
                </c:pt>
              </c:strCache>
            </c:strRef>
          </c:cat>
          <c:val>
            <c:numRef>
              <c:f>Φύλλο1!$B$3:$B$8</c:f>
              <c:numCache>
                <c:formatCode>General</c:formatCode>
                <c:ptCount val="6"/>
                <c:pt idx="0">
                  <c:v>12</c:v>
                </c:pt>
                <c:pt idx="1">
                  <c:v>99</c:v>
                </c:pt>
                <c:pt idx="2">
                  <c:v>85</c:v>
                </c:pt>
                <c:pt idx="3">
                  <c:v>24</c:v>
                </c:pt>
                <c:pt idx="4">
                  <c:v>75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8-4826-B670-CF9852B258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BD932-4BD1-4C53-820D-24D32831AB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8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BD932-4BD1-4C53-820D-24D32831AB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52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288168-87F0-EE43-AB27-409887BE2785}"/>
              </a:ext>
            </a:extLst>
          </p:cNvPr>
          <p:cNvSpPr/>
          <p:nvPr userDrawn="1"/>
        </p:nvSpPr>
        <p:spPr>
          <a:xfrm>
            <a:off x="-24031" y="-14561"/>
            <a:ext cx="9144000" cy="1502229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1F882996-0824-E94D-8503-41634DF53797}"/>
              </a:ext>
            </a:extLst>
          </p:cNvPr>
          <p:cNvSpPr txBox="1">
            <a:spLocks/>
          </p:cNvSpPr>
          <p:nvPr userDrawn="1"/>
        </p:nvSpPr>
        <p:spPr>
          <a:xfrm>
            <a:off x="1" y="64540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F2FB0-B59A-0E48-863F-CBB08FA73B07}"/>
              </a:ext>
            </a:extLst>
          </p:cNvPr>
          <p:cNvSpPr txBox="1"/>
          <p:nvPr userDrawn="1"/>
        </p:nvSpPr>
        <p:spPr>
          <a:xfrm>
            <a:off x="2576497" y="230689"/>
            <a:ext cx="654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elfsustained cross-border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ized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cyberphysic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imen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20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pacity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ding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European</a:t>
            </a:r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takeho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</a:t>
            </a:r>
            <a:endParaRPr lang="el-GR" sz="2000" i="1" baseline="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E5B180E-2454-4DC0-A57B-662FAEC10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57" y="4357047"/>
            <a:ext cx="4014057" cy="834813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7336461B-485D-4D5A-ABD7-8AAB8CCF38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71691"/>
              </p:ext>
            </p:extLst>
          </p:nvPr>
        </p:nvGraphicFramePr>
        <p:xfrm>
          <a:off x="4070838" y="4547617"/>
          <a:ext cx="5073162" cy="48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839">
                  <a:extLst>
                    <a:ext uri="{9D8B030D-6E8A-4147-A177-3AD203B41FA5}">
                      <a16:colId xmlns:a16="http://schemas.microsoft.com/office/drawing/2014/main" val="314513269"/>
                    </a:ext>
                  </a:extLst>
                </a:gridCol>
                <a:gridCol w="2145323">
                  <a:extLst>
                    <a:ext uri="{9D8B030D-6E8A-4147-A177-3AD203B41FA5}">
                      <a16:colId xmlns:a16="http://schemas.microsoft.com/office/drawing/2014/main" val="2888798333"/>
                    </a:ext>
                  </a:extLst>
                </a:gridCol>
              </a:tblGrid>
              <a:tr h="4893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DT-ICT-01-2019</a:t>
                      </a:r>
                    </a:p>
                    <a:p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Smart Anything Everywhere Area 2</a:t>
                      </a:r>
                      <a:endParaRPr lang="en-US" sz="11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noProof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www.smart4all-project.eu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 Agreement: </a:t>
                      </a:r>
                      <a:r>
                        <a:rPr lang="el-GR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872614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958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2EF3B494-79EA-9E4E-9562-D8416A24F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" y="25878"/>
            <a:ext cx="1823581" cy="14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Date Placeholder 31">
            <a:extLst>
              <a:ext uri="{FF2B5EF4-FFF2-40B4-BE49-F238E27FC236}">
                <a16:creationId xmlns:a16="http://schemas.microsoft.com/office/drawing/2014/main" id="{477AE04B-48F3-6B47-9AB7-2EF1253C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10" name="Footer Placeholder 32">
            <a:extLst>
              <a:ext uri="{FF2B5EF4-FFF2-40B4-BE49-F238E27FC236}">
                <a16:creationId xmlns:a16="http://schemas.microsoft.com/office/drawing/2014/main" id="{1E036E27-85B1-8748-B9F7-4529E608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11" name="Slide Number Placeholder 33">
            <a:extLst>
              <a:ext uri="{FF2B5EF4-FFF2-40B4-BE49-F238E27FC236}">
                <a16:creationId xmlns:a16="http://schemas.microsoft.com/office/drawing/2014/main" id="{E2066D33-3B0D-5D43-9F13-19753ABF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Date Placeholder 31">
            <a:extLst>
              <a:ext uri="{FF2B5EF4-FFF2-40B4-BE49-F238E27FC236}">
                <a16:creationId xmlns:a16="http://schemas.microsoft.com/office/drawing/2014/main" id="{28E5AD3A-1455-E846-81C3-92A288A82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4" name="Footer Placeholder 32">
            <a:extLst>
              <a:ext uri="{FF2B5EF4-FFF2-40B4-BE49-F238E27FC236}">
                <a16:creationId xmlns:a16="http://schemas.microsoft.com/office/drawing/2014/main" id="{792D9373-A96C-BE4D-8DEC-BB7DCFB7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1"/>
              <a:t>SMART4ALL</a:t>
            </a:r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making.smart4all-project.eu/" TargetMode="External"/><Relationship Id="rId2" Type="http://schemas.openxmlformats.org/officeDocument/2006/relationships/hyperlink" Target="https://smart4all-project.eu/join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smart4all-project.eu/marketplace" TargetMode="External"/><Relationship Id="rId4" Type="http://schemas.openxmlformats.org/officeDocument/2006/relationships/hyperlink" Target="https://smart4all-project.eu/opencalls-apply-now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MART4ALL.Project" TargetMode="External"/><Relationship Id="rId3" Type="http://schemas.openxmlformats.org/officeDocument/2006/relationships/image" Target="../media/image16.tiff"/><Relationship Id="rId7" Type="http://schemas.openxmlformats.org/officeDocument/2006/relationships/hyperlink" Target="https://twitter.com/Smart_4A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groups/12369183" TargetMode="External"/><Relationship Id="rId5" Type="http://schemas.openxmlformats.org/officeDocument/2006/relationships/image" Target="../media/image18.tiff"/><Relationship Id="rId4" Type="http://schemas.openxmlformats.org/officeDocument/2006/relationships/image" Target="../media/image17.tiff"/><Relationship Id="rId9" Type="http://schemas.openxmlformats.org/officeDocument/2006/relationships/hyperlink" Target="https://www.youtube.com/channel/UCwmSl9LCl2vNBO-3k75dvJ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573294"/>
            <a:ext cx="9144000" cy="8908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Christos Antonopoulos</a:t>
            </a:r>
          </a:p>
          <a:p>
            <a:r>
              <a:rPr lang="en-US" b="0" dirty="0"/>
              <a:t>University of Peloponnese</a:t>
            </a:r>
          </a:p>
          <a:p>
            <a:r>
              <a:rPr lang="en-US" b="0" i="1" dirty="0"/>
              <a:t>SMART4ALL Technical Manager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881" y="1605818"/>
            <a:ext cx="9143999" cy="16756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b="0" dirty="0">
                <a:solidFill>
                  <a:srgbClr val="255076"/>
                </a:solidFill>
              </a:rPr>
              <a:t>An extensive network of Digital Innovation Hubs for boosting technology and business development in South, Eastern and Central Europe </a:t>
            </a:r>
            <a:endParaRPr lang="en-US" dirty="0">
              <a:solidFill>
                <a:srgbClr val="25507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8A4D-9125-754B-8313-3EBFC17A994D}"/>
              </a:ext>
            </a:extLst>
          </p:cNvPr>
          <p:cNvSpPr txBox="1"/>
          <p:nvPr/>
        </p:nvSpPr>
        <p:spPr>
          <a:xfrm>
            <a:off x="5225143" y="1483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4ADD975-4C1A-F148-B3EB-32ADDD7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PAE Application Stages</a:t>
            </a:r>
            <a:endParaRPr lang="el-GR" dirty="0">
              <a:solidFill>
                <a:srgbClr val="06405A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0F3A90-225E-EB4B-91E5-0B499256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6A9FCF-4861-8B49-9E21-1C6D311A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AEBF2C-4F11-8644-8D54-B64FF8C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A4A16D2-4BA2-7543-8779-0AAE2E221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8" y="765544"/>
            <a:ext cx="3526366" cy="408821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4CCA5FF-9D6D-ED4C-9030-869B617C5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712" y="1347649"/>
            <a:ext cx="5337532" cy="31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www.smart4all-project.eu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CD146A-7DC8-4364-9FCC-66DE2ED00E40}"/>
              </a:ext>
            </a:extLst>
          </p:cNvPr>
          <p:cNvSpPr txBox="1">
            <a:spLocks/>
          </p:cNvSpPr>
          <p:nvPr/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CAACFD-5E73-E94B-ADB9-7814A02E545F}"/>
              </a:ext>
            </a:extLst>
          </p:cNvPr>
          <p:cNvSpPr txBox="1">
            <a:spLocks/>
          </p:cNvSpPr>
          <p:nvPr/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February 2021</a:t>
            </a:r>
          </a:p>
        </p:txBody>
      </p:sp>
      <p:sp>
        <p:nvSpPr>
          <p:cNvPr id="16" name="Τίτλος 2">
            <a:extLst>
              <a:ext uri="{FF2B5EF4-FFF2-40B4-BE49-F238E27FC236}">
                <a16:creationId xmlns:a16="http://schemas.microsoft.com/office/drawing/2014/main" id="{A8F9AEFF-152C-E34D-8130-15235D06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" y="95094"/>
            <a:ext cx="8989016" cy="577902"/>
          </a:xfrm>
        </p:spPr>
        <p:txBody>
          <a:bodyPr/>
          <a:lstStyle/>
          <a:p>
            <a:r>
              <a:rPr lang="en-US" b="0" dirty="0">
                <a:solidFill>
                  <a:srgbClr val="255076"/>
                </a:solidFill>
              </a:rPr>
              <a:t>Open Call Statistics (6 open calls)</a:t>
            </a:r>
            <a:endParaRPr lang="el-GR" b="0" dirty="0">
              <a:solidFill>
                <a:srgbClr val="255076"/>
              </a:solidFill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F59E496-0567-4B9A-A7E4-BE3F59C4C29A}"/>
              </a:ext>
            </a:extLst>
          </p:cNvPr>
          <p:cNvSpPr txBox="1"/>
          <p:nvPr/>
        </p:nvSpPr>
        <p:spPr>
          <a:xfrm>
            <a:off x="0" y="1363636"/>
            <a:ext cx="25845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COUNTRIES (35 in total)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220AE39-0D95-4923-966A-ECE9547396F1}"/>
              </a:ext>
            </a:extLst>
          </p:cNvPr>
          <p:cNvSpPr txBox="1"/>
          <p:nvPr/>
        </p:nvSpPr>
        <p:spPr>
          <a:xfrm>
            <a:off x="7024726" y="4488695"/>
            <a:ext cx="13398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BC468-F1D6-4983-A679-1A6AFA0459D4}"/>
              </a:ext>
            </a:extLst>
          </p:cNvPr>
          <p:cNvSpPr txBox="1"/>
          <p:nvPr/>
        </p:nvSpPr>
        <p:spPr>
          <a:xfrm>
            <a:off x="1514006" y="724175"/>
            <a:ext cx="630245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 by Country and Vertical</a:t>
            </a:r>
          </a:p>
        </p:txBody>
      </p:sp>
      <p:graphicFrame>
        <p:nvGraphicFramePr>
          <p:cNvPr id="20" name="Γράφημα 19">
            <a:extLst>
              <a:ext uri="{FF2B5EF4-FFF2-40B4-BE49-F238E27FC236}">
                <a16:creationId xmlns:a16="http://schemas.microsoft.com/office/drawing/2014/main" id="{591C1FD4-E605-4C53-B539-BB3C00565302}"/>
              </a:ext>
            </a:extLst>
          </p:cNvPr>
          <p:cNvGraphicFramePr>
            <a:graphicFrameLocks/>
          </p:cNvGraphicFramePr>
          <p:nvPr/>
        </p:nvGraphicFramePr>
        <p:xfrm>
          <a:off x="5537200" y="1640617"/>
          <a:ext cx="3454400" cy="249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Γράφημα 21">
            <a:extLst>
              <a:ext uri="{FF2B5EF4-FFF2-40B4-BE49-F238E27FC236}">
                <a16:creationId xmlns:a16="http://schemas.microsoft.com/office/drawing/2014/main" id="{2FD3CA68-D0AA-495B-8C78-B4C805859577}"/>
              </a:ext>
            </a:extLst>
          </p:cNvPr>
          <p:cNvGraphicFramePr>
            <a:graphicFrameLocks/>
          </p:cNvGraphicFramePr>
          <p:nvPr/>
        </p:nvGraphicFramePr>
        <p:xfrm>
          <a:off x="107950" y="1873250"/>
          <a:ext cx="5054600" cy="305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Γράφημα 22">
            <a:extLst>
              <a:ext uri="{FF2B5EF4-FFF2-40B4-BE49-F238E27FC236}">
                <a16:creationId xmlns:a16="http://schemas.microsoft.com/office/drawing/2014/main" id="{2FD3CA68-D0AA-495B-8C78-B4C805859577}"/>
              </a:ext>
            </a:extLst>
          </p:cNvPr>
          <p:cNvGraphicFramePr>
            <a:graphicFrameLocks/>
          </p:cNvGraphicFramePr>
          <p:nvPr/>
        </p:nvGraphicFramePr>
        <p:xfrm>
          <a:off x="314323" y="1441784"/>
          <a:ext cx="4468761" cy="34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00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www.smart4all-project.eu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CD146A-7DC8-4364-9FCC-66DE2ED00E40}"/>
              </a:ext>
            </a:extLst>
          </p:cNvPr>
          <p:cNvSpPr txBox="1">
            <a:spLocks/>
          </p:cNvSpPr>
          <p:nvPr/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7E8F51C2-B5B1-8841-B89C-50F658A2F9D6}"/>
              </a:ext>
            </a:extLst>
          </p:cNvPr>
          <p:cNvSpPr txBox="1"/>
          <p:nvPr/>
        </p:nvSpPr>
        <p:spPr>
          <a:xfrm>
            <a:off x="1536700" y="4324848"/>
            <a:ext cx="2506386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50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356 proposals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CAACFD-5E73-E94B-ADB9-7814A02E545F}"/>
              </a:ext>
            </a:extLst>
          </p:cNvPr>
          <p:cNvSpPr txBox="1">
            <a:spLocks/>
          </p:cNvSpPr>
          <p:nvPr/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February 2021</a:t>
            </a:r>
          </a:p>
        </p:txBody>
      </p:sp>
      <p:sp>
        <p:nvSpPr>
          <p:cNvPr id="16" name="Τίτλος 2">
            <a:extLst>
              <a:ext uri="{FF2B5EF4-FFF2-40B4-BE49-F238E27FC236}">
                <a16:creationId xmlns:a16="http://schemas.microsoft.com/office/drawing/2014/main" id="{A8F9AEFF-152C-E34D-8130-15235D06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" y="95094"/>
            <a:ext cx="8989016" cy="577902"/>
          </a:xfrm>
        </p:spPr>
        <p:txBody>
          <a:bodyPr/>
          <a:lstStyle/>
          <a:p>
            <a:r>
              <a:rPr lang="en-US" dirty="0">
                <a:solidFill>
                  <a:srgbClr val="255076"/>
                </a:solidFill>
              </a:rPr>
              <a:t>Open Call Statistics (6 open calls)</a:t>
            </a:r>
            <a:endParaRPr lang="el-GR" dirty="0">
              <a:solidFill>
                <a:srgbClr val="255076"/>
              </a:solidFill>
            </a:endParaRPr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D38D8FA8-735C-462F-BB84-693D37E65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703937"/>
              </p:ext>
            </p:extLst>
          </p:nvPr>
        </p:nvGraphicFramePr>
        <p:xfrm>
          <a:off x="336500" y="1466329"/>
          <a:ext cx="5124449" cy="285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0">
            <a:extLst>
              <a:ext uri="{FF2B5EF4-FFF2-40B4-BE49-F238E27FC236}">
                <a16:creationId xmlns:a16="http://schemas.microsoft.com/office/drawing/2014/main" id="{2B3C9EAC-9232-478E-8B82-65BAF1DCA890}"/>
              </a:ext>
            </a:extLst>
          </p:cNvPr>
          <p:cNvSpPr txBox="1"/>
          <p:nvPr/>
        </p:nvSpPr>
        <p:spPr>
          <a:xfrm>
            <a:off x="336500" y="903794"/>
            <a:ext cx="46736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1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Allocation per call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1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2C87A6-8D39-4F50-A693-A4D5748F8F6C}"/>
              </a:ext>
            </a:extLst>
          </p:cNvPr>
          <p:cNvSpPr txBox="1"/>
          <p:nvPr/>
        </p:nvSpPr>
        <p:spPr>
          <a:xfrm>
            <a:off x="5702300" y="903794"/>
            <a:ext cx="330584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116"/>
                </a:solidFill>
                <a:latin typeface="Calibri" panose="020F0502020204030204"/>
              </a:rPr>
              <a:t>PAEs funded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1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8EA1B-E0F2-4FE3-B821-54EC3D8FA91F}"/>
              </a:ext>
            </a:extLst>
          </p:cNvPr>
          <p:cNvSpPr txBox="1"/>
          <p:nvPr/>
        </p:nvSpPr>
        <p:spPr>
          <a:xfrm>
            <a:off x="5784850" y="1466329"/>
            <a:ext cx="28575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41 PAEs </a:t>
            </a:r>
            <a:r>
              <a:rPr lang="en-US" sz="1600" dirty="0"/>
              <a:t>have been selected for funding with an overall amount of </a:t>
            </a:r>
            <a:r>
              <a:rPr lang="en-US" sz="1600" dirty="0">
                <a:solidFill>
                  <a:srgbClr val="FF0000"/>
                </a:solidFill>
              </a:rPr>
              <a:t>1,480,000 </a:t>
            </a:r>
            <a:r>
              <a:rPr lang="el-GR" sz="1600" dirty="0">
                <a:solidFill>
                  <a:srgbClr val="FF0000"/>
                </a:solidFill>
              </a:rPr>
              <a:t>€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 25 Knowledge Transfer Experiments – 8K </a:t>
            </a:r>
            <a:r>
              <a:rPr lang="el-GR" sz="1600" dirty="0"/>
              <a:t>€. 200Κ </a:t>
            </a:r>
            <a:r>
              <a:rPr lang="en-US" sz="1600" dirty="0"/>
              <a:t>in total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8 Focused Technology Transfer Experiments – 80K </a:t>
            </a:r>
            <a:r>
              <a:rPr lang="el-GR" sz="1600" dirty="0"/>
              <a:t>€. 640</a:t>
            </a:r>
            <a:r>
              <a:rPr lang="en-US" sz="1600" dirty="0"/>
              <a:t>K in total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8 Cross-domain Technology Transfer Experiments – 80K </a:t>
            </a:r>
            <a:r>
              <a:rPr lang="el-GR" sz="1600" dirty="0"/>
              <a:t>€. 640Κ </a:t>
            </a:r>
            <a:r>
              <a:rPr lang="en-US" sz="1600" dirty="0"/>
              <a:t>in total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2100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645CF4D-369D-D14F-9A67-CD559AE0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</a:rPr>
              <a:t>Join now 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 Network !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1CFD7E-7FD7-B942-B4CA-B52F47F3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584FFF-86C9-C244-9FC5-F402DC2E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E3F547-6901-854F-BE9E-67E6818E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13</a:t>
            </a:fld>
            <a:endParaRPr lang="en-US" noProof="1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0E9C21EE-E854-3240-A607-8D1B6AC1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5" y="912174"/>
            <a:ext cx="8586281" cy="361591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255076"/>
                </a:solidFill>
              </a:rPr>
              <a:t>Join now SMART4ALL Network in South, Eastern and Central Europe by:</a:t>
            </a:r>
          </a:p>
          <a:p>
            <a:pPr marL="271463" indent="-168275">
              <a:spcAft>
                <a:spcPts val="1200"/>
              </a:spcAft>
            </a:pPr>
            <a:r>
              <a:rPr lang="en-US" b="0" dirty="0"/>
              <a:t>Subscribing to SMART4ALL newsletter:</a:t>
            </a:r>
            <a:br>
              <a:rPr lang="en-US" b="0" dirty="0"/>
            </a:br>
            <a:r>
              <a:rPr lang="en-US" b="0" dirty="0">
                <a:hlinkClick r:id="rId2"/>
              </a:rPr>
              <a:t>https://smart4all-project.eu/joinus</a:t>
            </a:r>
            <a:endParaRPr lang="en-US" b="0" dirty="0"/>
          </a:p>
          <a:p>
            <a:pPr marL="271463" indent="-168275">
              <a:spcAft>
                <a:spcPts val="1200"/>
              </a:spcAft>
            </a:pPr>
            <a:r>
              <a:rPr lang="en-US" b="0" dirty="0"/>
              <a:t>Using SMART4ALL matchmaking services:</a:t>
            </a:r>
            <a:br>
              <a:rPr lang="en-US" b="0" dirty="0"/>
            </a:br>
            <a:r>
              <a:rPr lang="en-US" b="0" dirty="0">
                <a:hlinkClick r:id="rId3"/>
              </a:rPr>
              <a:t>https://matchmaking.smart4all-project.eu</a:t>
            </a:r>
            <a:endParaRPr lang="en-US" b="0" dirty="0"/>
          </a:p>
          <a:p>
            <a:pPr marL="271463" indent="-168275">
              <a:spcAft>
                <a:spcPts val="1200"/>
              </a:spcAft>
            </a:pPr>
            <a:r>
              <a:rPr lang="en-US" b="0" dirty="0"/>
              <a:t>Applying to SMART4ALL Open Calls:</a:t>
            </a:r>
            <a:br>
              <a:rPr lang="en-US" b="0" dirty="0"/>
            </a:br>
            <a:r>
              <a:rPr lang="en-US" b="0" dirty="0">
                <a:hlinkClick r:id="rId4"/>
              </a:rPr>
              <a:t>https://smart4all-project.eu/opencalls-apply-now</a:t>
            </a:r>
            <a:endParaRPr lang="en-US" b="0" dirty="0"/>
          </a:p>
          <a:p>
            <a:pPr marL="271463" indent="-168275"/>
            <a:r>
              <a:rPr lang="en-US" b="0" dirty="0"/>
              <a:t>Employing SMART4ALL marketplace:</a:t>
            </a:r>
            <a:br>
              <a:rPr lang="en-US" b="0" dirty="0"/>
            </a:br>
            <a:r>
              <a:rPr lang="en-US" b="0" dirty="0">
                <a:hlinkClick r:id="rId5"/>
              </a:rPr>
              <a:t>https://smart4all-project.eu/marketplace</a:t>
            </a:r>
            <a:r>
              <a:rPr lang="en-US" b="0" dirty="0"/>
              <a:t>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EE1278F-4020-234B-B761-7DDEFA4F0C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047" y="1517515"/>
            <a:ext cx="2900766" cy="27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0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F97B687-0DD7-2648-A51E-B5FF354E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 Social Media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89C9E0-840C-4C49-A6C3-9A23E101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1AE854-AB54-F441-8A81-91673EB0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BBFE43-5723-4A4B-8AA3-68719E09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14</a:t>
            </a:fld>
            <a:endParaRPr lang="en-US" noProof="1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C628722-EAED-8E43-9EB0-3988C378C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45" y="3683206"/>
            <a:ext cx="1040312" cy="41203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0C19228-C483-554B-A861-A90E6122C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34" y="1335259"/>
            <a:ext cx="1300903" cy="7285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12D3204-0610-AF4F-B4F7-BE3EC3032E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45" y="2055878"/>
            <a:ext cx="979977" cy="58060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2E5E8E3-DA21-8641-8503-D1FAE208A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44" y="2812430"/>
            <a:ext cx="1423391" cy="722992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EB19AF4-96B8-D64D-A1C8-2CF7CF4A4DBC}"/>
              </a:ext>
            </a:extLst>
          </p:cNvPr>
          <p:cNvSpPr/>
          <p:nvPr/>
        </p:nvSpPr>
        <p:spPr>
          <a:xfrm>
            <a:off x="336500" y="4295586"/>
            <a:ext cx="873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… </a:t>
            </a:r>
            <a:r>
              <a:rPr lang="en-US" b="1" i="1" dirty="0">
                <a:solidFill>
                  <a:srgbClr val="C00000"/>
                </a:solidFill>
              </a:rPr>
              <a:t>and stay up to date for the latest SMART4ALL news, activities &amp; funding opportunities !</a:t>
            </a:r>
            <a:endParaRPr lang="el-GR" b="1" i="1" dirty="0">
              <a:solidFill>
                <a:srgbClr val="C00000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ED3895AE-B886-C240-8B60-C3928F56F1B7}"/>
              </a:ext>
            </a:extLst>
          </p:cNvPr>
          <p:cNvSpPr/>
          <p:nvPr/>
        </p:nvSpPr>
        <p:spPr>
          <a:xfrm>
            <a:off x="136187" y="880593"/>
            <a:ext cx="310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Follow SMART4ALL on: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17DD0AEB-B54C-EE4F-AE89-D7DC1A7B881E}"/>
              </a:ext>
            </a:extLst>
          </p:cNvPr>
          <p:cNvSpPr/>
          <p:nvPr/>
        </p:nvSpPr>
        <p:spPr>
          <a:xfrm>
            <a:off x="2157953" y="1569901"/>
            <a:ext cx="448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6"/>
              </a:rPr>
              <a:t>https://www.linkedin.com/groups/12369183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2AF1A2C3-512D-3E47-B3D5-0C09089F83C6}"/>
              </a:ext>
            </a:extLst>
          </p:cNvPr>
          <p:cNvSpPr/>
          <p:nvPr/>
        </p:nvSpPr>
        <p:spPr>
          <a:xfrm>
            <a:off x="2157953" y="2182562"/>
            <a:ext cx="3154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7"/>
              </a:rPr>
              <a:t>https://twitter.com/Smart_4All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E03FF988-925C-5448-B601-4573833921CA}"/>
              </a:ext>
            </a:extLst>
          </p:cNvPr>
          <p:cNvSpPr/>
          <p:nvPr/>
        </p:nvSpPr>
        <p:spPr>
          <a:xfrm>
            <a:off x="2157195" y="2946292"/>
            <a:ext cx="5339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8"/>
              </a:rPr>
              <a:t>https://www.facebook.com/SMART4ALL.Project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F1318A35-B27B-474F-8A84-9069DD2C6261}"/>
              </a:ext>
            </a:extLst>
          </p:cNvPr>
          <p:cNvSpPr/>
          <p:nvPr/>
        </p:nvSpPr>
        <p:spPr>
          <a:xfrm>
            <a:off x="2157953" y="3683206"/>
            <a:ext cx="6415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hlinkClick r:id="rId9"/>
              </a:rPr>
              <a:t>https://www.youtube.com/channel/UCwmSl9LCl2vNBO-3k75dvJA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122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92E658F5-4F9D-E642-8DF2-0A4176D5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 Contact persons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CDAA82-C683-D244-B9EA-60956EAC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F5FC49-385E-4F4B-A39A-79264816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B3EC77-007E-F247-A1D1-9BA7B36E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15</a:t>
            </a:fld>
            <a:endParaRPr lang="en-US" noProof="1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6CB2CBD-82BD-F54E-B627-BC7C8BF750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28709" y="1960333"/>
            <a:ext cx="164524" cy="16452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F4C8C27-9735-AF40-B01D-151B46E95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10" y="1194903"/>
            <a:ext cx="882629" cy="982031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5DF5C84-698A-2247-9B66-C60814EE9F67}"/>
              </a:ext>
            </a:extLst>
          </p:cNvPr>
          <p:cNvSpPr/>
          <p:nvPr/>
        </p:nvSpPr>
        <p:spPr>
          <a:xfrm>
            <a:off x="1386748" y="1906222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voros@uop.gr</a:t>
            </a:r>
            <a:endParaRPr lang="en-US" sz="1200" dirty="0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FDF09360-3CE3-344B-8F3D-04C65D54CEBD}"/>
              </a:ext>
            </a:extLst>
          </p:cNvPr>
          <p:cNvSpPr/>
          <p:nvPr/>
        </p:nvSpPr>
        <p:spPr>
          <a:xfrm>
            <a:off x="238110" y="737137"/>
            <a:ext cx="2696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Project Coordinator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27" name="Θέση περιεχομένου 1">
            <a:extLst>
              <a:ext uri="{FF2B5EF4-FFF2-40B4-BE49-F238E27FC236}">
                <a16:creationId xmlns:a16="http://schemas.microsoft.com/office/drawing/2014/main" id="{4FAF20B6-30FB-4D4C-B3E5-D34C956B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442" y="1176759"/>
            <a:ext cx="1902187" cy="718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Prof. Nikolaos </a:t>
            </a:r>
            <a:r>
              <a:rPr lang="en-US" sz="1400" dirty="0" err="1"/>
              <a:t>Voros</a:t>
            </a:r>
            <a:endParaRPr lang="en-US" sz="1400" dirty="0"/>
          </a:p>
          <a:p>
            <a:pPr marL="0" indent="0">
              <a:buNone/>
            </a:pPr>
            <a:r>
              <a:rPr lang="en-US" sz="1200" b="0" dirty="0"/>
              <a:t>University of Peloponnese, Greece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B3D13DA-B3ED-C040-A66D-6EFE337F1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734" y="1214359"/>
            <a:ext cx="840580" cy="929954"/>
          </a:xfrm>
          <a:prstGeom prst="rect">
            <a:avLst/>
          </a:prstGeom>
        </p:spPr>
      </p:pic>
      <p:pic>
        <p:nvPicPr>
          <p:cNvPr id="65" name="Εικόνα 64">
            <a:extLst>
              <a:ext uri="{FF2B5EF4-FFF2-40B4-BE49-F238E27FC236}">
                <a16:creationId xmlns:a16="http://schemas.microsoft.com/office/drawing/2014/main" id="{79279757-BF40-5D42-818E-7DFA36CD8E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9534" y="1927908"/>
            <a:ext cx="164524" cy="164524"/>
          </a:xfrm>
          <a:prstGeom prst="rect">
            <a:avLst/>
          </a:prstGeom>
        </p:spPr>
      </p:pic>
      <p:sp>
        <p:nvSpPr>
          <p:cNvPr id="67" name="Ορθογώνιο 66">
            <a:extLst>
              <a:ext uri="{FF2B5EF4-FFF2-40B4-BE49-F238E27FC236}">
                <a16:creationId xmlns:a16="http://schemas.microsoft.com/office/drawing/2014/main" id="{D146FE57-F52F-0940-B997-D05C02F8E8A4}"/>
              </a:ext>
            </a:extLst>
          </p:cNvPr>
          <p:cNvSpPr/>
          <p:nvPr/>
        </p:nvSpPr>
        <p:spPr>
          <a:xfrm>
            <a:off x="4437573" y="1873797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huebner@b-tu.de</a:t>
            </a:r>
            <a:endParaRPr lang="en-US" sz="1200" dirty="0"/>
          </a:p>
        </p:txBody>
      </p:sp>
      <p:sp>
        <p:nvSpPr>
          <p:cNvPr id="68" name="Ορθογώνιο 67">
            <a:extLst>
              <a:ext uri="{FF2B5EF4-FFF2-40B4-BE49-F238E27FC236}">
                <a16:creationId xmlns:a16="http://schemas.microsoft.com/office/drawing/2014/main" id="{A8ADF4A6-20E6-3C40-A7BF-4C99022F9252}"/>
              </a:ext>
            </a:extLst>
          </p:cNvPr>
          <p:cNvSpPr/>
          <p:nvPr/>
        </p:nvSpPr>
        <p:spPr>
          <a:xfrm>
            <a:off x="3273734" y="737137"/>
            <a:ext cx="2696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Central Europe Contact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69" name="Θέση περιεχομένου 1">
            <a:extLst>
              <a:ext uri="{FF2B5EF4-FFF2-40B4-BE49-F238E27FC236}">
                <a16:creationId xmlns:a16="http://schemas.microsoft.com/office/drawing/2014/main" id="{FD31DF58-6B3A-4046-92D9-212391BB0B86}"/>
              </a:ext>
            </a:extLst>
          </p:cNvPr>
          <p:cNvSpPr txBox="1">
            <a:spLocks/>
          </p:cNvSpPr>
          <p:nvPr/>
        </p:nvSpPr>
        <p:spPr>
          <a:xfrm>
            <a:off x="4169810" y="1170557"/>
            <a:ext cx="190218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Michael Huebner</a:t>
            </a:r>
          </a:p>
          <a:p>
            <a:pPr marL="0" indent="0">
              <a:buNone/>
            </a:pPr>
            <a:r>
              <a:rPr lang="en-US" sz="1200" b="0" dirty="0"/>
              <a:t>Brandenburg University of Technology, Germany</a:t>
            </a:r>
          </a:p>
        </p:txBody>
      </p:sp>
      <p:pic>
        <p:nvPicPr>
          <p:cNvPr id="71" name="Εικόνα 70">
            <a:extLst>
              <a:ext uri="{FF2B5EF4-FFF2-40B4-BE49-F238E27FC236}">
                <a16:creationId xmlns:a16="http://schemas.microsoft.com/office/drawing/2014/main" id="{FC5216FD-1F90-CD4D-8159-0A7D0E3575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9359" y="1973303"/>
            <a:ext cx="164524" cy="164524"/>
          </a:xfrm>
          <a:prstGeom prst="rect">
            <a:avLst/>
          </a:prstGeom>
        </p:spPr>
      </p:pic>
      <p:sp>
        <p:nvSpPr>
          <p:cNvPr id="72" name="Ορθογώνιο 71">
            <a:extLst>
              <a:ext uri="{FF2B5EF4-FFF2-40B4-BE49-F238E27FC236}">
                <a16:creationId xmlns:a16="http://schemas.microsoft.com/office/drawing/2014/main" id="{4334C5D8-81BE-C14A-8A11-3305ED5E97E4}"/>
              </a:ext>
            </a:extLst>
          </p:cNvPr>
          <p:cNvSpPr/>
          <p:nvPr/>
        </p:nvSpPr>
        <p:spPr>
          <a:xfrm>
            <a:off x="7417398" y="1919192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200" dirty="0" err="1"/>
              <a:t>khazy</a:t>
            </a:r>
            <a:r>
              <a:rPr lang="en-US" sz="1200" dirty="0"/>
              <a:t>@</a:t>
            </a:r>
            <a:r>
              <a:rPr lang="en-US" sz="1200" dirty="0" err="1"/>
              <a:t>mit.bme.hu</a:t>
            </a:r>
            <a:endParaRPr lang="en-US" sz="1200" dirty="0"/>
          </a:p>
        </p:txBody>
      </p:sp>
      <p:sp>
        <p:nvSpPr>
          <p:cNvPr id="73" name="Ορθογώνιο 72">
            <a:extLst>
              <a:ext uri="{FF2B5EF4-FFF2-40B4-BE49-F238E27FC236}">
                <a16:creationId xmlns:a16="http://schemas.microsoft.com/office/drawing/2014/main" id="{334F5DB6-CD9D-FF49-8EFA-17C53B4F9E0D}"/>
              </a:ext>
            </a:extLst>
          </p:cNvPr>
          <p:cNvSpPr/>
          <p:nvPr/>
        </p:nvSpPr>
        <p:spPr>
          <a:xfrm>
            <a:off x="6213217" y="724637"/>
            <a:ext cx="2742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East Europe Contact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74" name="Θέση περιεχομένου 1">
            <a:extLst>
              <a:ext uri="{FF2B5EF4-FFF2-40B4-BE49-F238E27FC236}">
                <a16:creationId xmlns:a16="http://schemas.microsoft.com/office/drawing/2014/main" id="{46739616-69D4-FD4C-9B27-D813BE45BC66}"/>
              </a:ext>
            </a:extLst>
          </p:cNvPr>
          <p:cNvSpPr txBox="1">
            <a:spLocks/>
          </p:cNvSpPr>
          <p:nvPr/>
        </p:nvSpPr>
        <p:spPr>
          <a:xfrm>
            <a:off x="7168493" y="1087789"/>
            <a:ext cx="197550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</a:t>
            </a:r>
            <a:r>
              <a:rPr lang="en" sz="1400" dirty="0" err="1"/>
              <a:t>Tamás</a:t>
            </a:r>
            <a:r>
              <a:rPr lang="en" sz="1400" dirty="0"/>
              <a:t> </a:t>
            </a:r>
            <a:r>
              <a:rPr lang="en" sz="1400" dirty="0" err="1"/>
              <a:t>Kovácsházy</a:t>
            </a:r>
            <a:endParaRPr lang="en" sz="1400" dirty="0"/>
          </a:p>
          <a:p>
            <a:pPr marL="0" indent="0">
              <a:buNone/>
            </a:pPr>
            <a:r>
              <a:rPr lang="en-US" sz="1200" b="0" dirty="0"/>
              <a:t>Budapest University of Technology and Economics, Hungary</a:t>
            </a:r>
          </a:p>
          <a:p>
            <a:pPr marL="0" indent="0">
              <a:buNone/>
            </a:pPr>
            <a:endParaRPr lang="en-US" sz="1200" b="0" dirty="0"/>
          </a:p>
        </p:txBody>
      </p:sp>
      <p:pic>
        <p:nvPicPr>
          <p:cNvPr id="80" name="Εικόνα 79">
            <a:extLst>
              <a:ext uri="{FF2B5EF4-FFF2-40B4-BE49-F238E27FC236}">
                <a16:creationId xmlns:a16="http://schemas.microsoft.com/office/drawing/2014/main" id="{2EDE9C45-3E37-8B44-9D0F-F30467C24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5371" y="3547795"/>
            <a:ext cx="164524" cy="164524"/>
          </a:xfrm>
          <a:prstGeom prst="rect">
            <a:avLst/>
          </a:prstGeom>
        </p:spPr>
      </p:pic>
      <p:sp>
        <p:nvSpPr>
          <p:cNvPr id="81" name="Ορθογώνιο 80">
            <a:extLst>
              <a:ext uri="{FF2B5EF4-FFF2-40B4-BE49-F238E27FC236}">
                <a16:creationId xmlns:a16="http://schemas.microsoft.com/office/drawing/2014/main" id="{10F7312A-05EC-1648-9BD5-62860523B534}"/>
              </a:ext>
            </a:extLst>
          </p:cNvPr>
          <p:cNvSpPr/>
          <p:nvPr/>
        </p:nvSpPr>
        <p:spPr>
          <a:xfrm>
            <a:off x="2483410" y="3493684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stox@ac.me</a:t>
            </a:r>
            <a:endParaRPr lang="en-US" sz="1200" dirty="0"/>
          </a:p>
        </p:txBody>
      </p:sp>
      <p:sp>
        <p:nvSpPr>
          <p:cNvPr id="82" name="Ορθογώνιο 81">
            <a:extLst>
              <a:ext uri="{FF2B5EF4-FFF2-40B4-BE49-F238E27FC236}">
                <a16:creationId xmlns:a16="http://schemas.microsoft.com/office/drawing/2014/main" id="{D9E7C480-88E2-AC4B-AEE1-7FC75CF7A7D5}"/>
              </a:ext>
            </a:extLst>
          </p:cNvPr>
          <p:cNvSpPr/>
          <p:nvPr/>
        </p:nvSpPr>
        <p:spPr>
          <a:xfrm>
            <a:off x="1256703" y="2279674"/>
            <a:ext cx="291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Balkan Contacts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83" name="Θέση περιεχομένου 1">
            <a:extLst>
              <a:ext uri="{FF2B5EF4-FFF2-40B4-BE49-F238E27FC236}">
                <a16:creationId xmlns:a16="http://schemas.microsoft.com/office/drawing/2014/main" id="{42C12DA2-EC32-164A-AACD-3A00A25C811E}"/>
              </a:ext>
            </a:extLst>
          </p:cNvPr>
          <p:cNvSpPr txBox="1">
            <a:spLocks/>
          </p:cNvSpPr>
          <p:nvPr/>
        </p:nvSpPr>
        <p:spPr>
          <a:xfrm>
            <a:off x="2230887" y="2663717"/>
            <a:ext cx="208251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Radovan </a:t>
            </a:r>
            <a:r>
              <a:rPr lang="en-US" sz="1400" dirty="0" err="1"/>
              <a:t>Stojanovic</a:t>
            </a:r>
            <a:endParaRPr lang="en-US" sz="1400" dirty="0"/>
          </a:p>
          <a:p>
            <a:pPr marL="0" indent="0">
              <a:buNone/>
            </a:pPr>
            <a:r>
              <a:rPr lang="en-US" sz="1200" b="0" dirty="0"/>
              <a:t>Mediterranean Excellence in Computing and Ontology, Montenegro</a:t>
            </a:r>
          </a:p>
          <a:p>
            <a:pPr marL="0" indent="0">
              <a:buNone/>
            </a:pPr>
            <a:endParaRPr lang="en-US" sz="1200" b="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D313AC6-E97B-7A46-B103-5C156F3930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03" y="2679784"/>
            <a:ext cx="923462" cy="105815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CFB91DB-114A-AC44-BE1D-6106E01675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422" y="3840142"/>
            <a:ext cx="903743" cy="901181"/>
          </a:xfrm>
          <a:prstGeom prst="rect">
            <a:avLst/>
          </a:prstGeom>
        </p:spPr>
      </p:pic>
      <p:pic>
        <p:nvPicPr>
          <p:cNvPr id="90" name="Εικόνα 89">
            <a:extLst>
              <a:ext uri="{FF2B5EF4-FFF2-40B4-BE49-F238E27FC236}">
                <a16:creationId xmlns:a16="http://schemas.microsoft.com/office/drawing/2014/main" id="{BB724579-31F3-1B4A-9439-E7EBB1245D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3229" y="4547209"/>
            <a:ext cx="164524" cy="164524"/>
          </a:xfrm>
          <a:prstGeom prst="rect">
            <a:avLst/>
          </a:prstGeom>
        </p:spPr>
      </p:pic>
      <p:sp>
        <p:nvSpPr>
          <p:cNvPr id="92" name="Ορθογώνιο 91">
            <a:extLst>
              <a:ext uri="{FF2B5EF4-FFF2-40B4-BE49-F238E27FC236}">
                <a16:creationId xmlns:a16="http://schemas.microsoft.com/office/drawing/2014/main" id="{967D27DE-892D-9740-B4B2-A8E8767CC109}"/>
              </a:ext>
            </a:extLst>
          </p:cNvPr>
          <p:cNvSpPr/>
          <p:nvPr/>
        </p:nvSpPr>
        <p:spPr>
          <a:xfrm>
            <a:off x="2461268" y="4493098"/>
            <a:ext cx="1616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betim.cico@gmail.com</a:t>
            </a:r>
            <a:endParaRPr lang="en-US" sz="1200" dirty="0"/>
          </a:p>
        </p:txBody>
      </p:sp>
      <p:sp>
        <p:nvSpPr>
          <p:cNvPr id="94" name="Θέση περιεχομένου 1">
            <a:extLst>
              <a:ext uri="{FF2B5EF4-FFF2-40B4-BE49-F238E27FC236}">
                <a16:creationId xmlns:a16="http://schemas.microsoft.com/office/drawing/2014/main" id="{286B37A5-16BC-0249-B288-A09A3DEF2E96}"/>
              </a:ext>
            </a:extLst>
          </p:cNvPr>
          <p:cNvSpPr txBox="1">
            <a:spLocks/>
          </p:cNvSpPr>
          <p:nvPr/>
        </p:nvSpPr>
        <p:spPr>
          <a:xfrm>
            <a:off x="2180165" y="3831279"/>
            <a:ext cx="190218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</a:t>
            </a:r>
            <a:r>
              <a:rPr lang="en-US" sz="1400" dirty="0" err="1"/>
              <a:t>Betim</a:t>
            </a:r>
            <a:r>
              <a:rPr lang="en-US" sz="1400" dirty="0"/>
              <a:t> </a:t>
            </a:r>
            <a:r>
              <a:rPr lang="en-US" sz="1400" dirty="0" err="1"/>
              <a:t>Cico</a:t>
            </a:r>
            <a:endParaRPr lang="en-US" sz="1400" dirty="0"/>
          </a:p>
          <a:p>
            <a:pPr marL="0" indent="0">
              <a:buNone/>
            </a:pPr>
            <a:r>
              <a:rPr lang="en-US" sz="1200" b="0" dirty="0"/>
              <a:t>Metropolitan Tirana University, Albania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B779AAF-E47A-9E4D-9FF8-0455F0F638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99" y="2683805"/>
            <a:ext cx="823107" cy="932014"/>
          </a:xfrm>
          <a:prstGeom prst="rect">
            <a:avLst/>
          </a:prstGeom>
        </p:spPr>
      </p:pic>
      <p:pic>
        <p:nvPicPr>
          <p:cNvPr id="101" name="Εικόνα 100">
            <a:extLst>
              <a:ext uri="{FF2B5EF4-FFF2-40B4-BE49-F238E27FC236}">
                <a16:creationId xmlns:a16="http://schemas.microsoft.com/office/drawing/2014/main" id="{3E2EDC52-474D-A249-879A-7708D65946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0840" y="3442041"/>
            <a:ext cx="164524" cy="164524"/>
          </a:xfrm>
          <a:prstGeom prst="rect">
            <a:avLst/>
          </a:prstGeom>
        </p:spPr>
      </p:pic>
      <p:sp>
        <p:nvSpPr>
          <p:cNvPr id="102" name="Ορθογώνιο 101">
            <a:extLst>
              <a:ext uri="{FF2B5EF4-FFF2-40B4-BE49-F238E27FC236}">
                <a16:creationId xmlns:a16="http://schemas.microsoft.com/office/drawing/2014/main" id="{752911B0-C170-3F40-A888-0F21B1CC5B5C}"/>
              </a:ext>
            </a:extLst>
          </p:cNvPr>
          <p:cNvSpPr/>
          <p:nvPr/>
        </p:nvSpPr>
        <p:spPr>
          <a:xfrm>
            <a:off x="6038879" y="3387930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pblanes@ai2.upv.es</a:t>
            </a:r>
          </a:p>
        </p:txBody>
      </p:sp>
      <p:sp>
        <p:nvSpPr>
          <p:cNvPr id="103" name="Ορθογώνιο 102">
            <a:extLst>
              <a:ext uri="{FF2B5EF4-FFF2-40B4-BE49-F238E27FC236}">
                <a16:creationId xmlns:a16="http://schemas.microsoft.com/office/drawing/2014/main" id="{9C1EBEFF-E682-1241-8276-110CC924FCDC}"/>
              </a:ext>
            </a:extLst>
          </p:cNvPr>
          <p:cNvSpPr/>
          <p:nvPr/>
        </p:nvSpPr>
        <p:spPr>
          <a:xfrm>
            <a:off x="4875040" y="2283695"/>
            <a:ext cx="2792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South Europe Contacts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04" name="Θέση περιεχομένου 1">
            <a:extLst>
              <a:ext uri="{FF2B5EF4-FFF2-40B4-BE49-F238E27FC236}">
                <a16:creationId xmlns:a16="http://schemas.microsoft.com/office/drawing/2014/main" id="{BCA512F9-AA87-B642-B8E0-EE1C914B6534}"/>
              </a:ext>
            </a:extLst>
          </p:cNvPr>
          <p:cNvSpPr txBox="1">
            <a:spLocks/>
          </p:cNvSpPr>
          <p:nvPr/>
        </p:nvSpPr>
        <p:spPr>
          <a:xfrm>
            <a:off x="5771115" y="2679784"/>
            <a:ext cx="190218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</a:t>
            </a:r>
            <a:r>
              <a:rPr lang="en-US" sz="1400" dirty="0" err="1"/>
              <a:t>Fransisco</a:t>
            </a:r>
            <a:r>
              <a:rPr lang="en-US" sz="1400" dirty="0"/>
              <a:t> Blanes</a:t>
            </a:r>
          </a:p>
          <a:p>
            <a:pPr marL="0" indent="0">
              <a:buNone/>
            </a:pPr>
            <a:r>
              <a:rPr lang="en-US" sz="1200" b="0" dirty="0"/>
              <a:t>Polytechnic University of Valencia, Spain</a:t>
            </a:r>
          </a:p>
        </p:txBody>
      </p:sp>
      <p:pic>
        <p:nvPicPr>
          <p:cNvPr id="1026" name="Picture 2" descr="A munkatárs fényképe">
            <a:extLst>
              <a:ext uri="{FF2B5EF4-FFF2-40B4-BE49-F238E27FC236}">
                <a16:creationId xmlns:a16="http://schemas.microsoft.com/office/drawing/2014/main" id="{5E55849E-9A11-0F41-B989-80570541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6" y="1125738"/>
            <a:ext cx="908669" cy="10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A230A247-424C-EE43-B8F5-F86D9FE2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Thank you for your attention – Questions?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CD66B5-7098-534B-8FD9-109A9AA7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00F1D2-A7EF-CC47-B68D-0156A522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128B88-0CF4-5749-AD7C-F2F4A2EC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16</a:t>
            </a:fld>
            <a:endParaRPr lang="en-US" noProof="1"/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8E6139D-88B5-C243-858A-A2B67736BD09}"/>
              </a:ext>
            </a:extLst>
          </p:cNvPr>
          <p:cNvGrpSpPr/>
          <p:nvPr/>
        </p:nvGrpSpPr>
        <p:grpSpPr>
          <a:xfrm>
            <a:off x="2328531" y="982370"/>
            <a:ext cx="4156576" cy="3475518"/>
            <a:chOff x="2328531" y="906339"/>
            <a:chExt cx="4156576" cy="3475518"/>
          </a:xfrm>
        </p:grpSpPr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6793B46C-0212-1B46-B3FF-3E1A78F0E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540" y="3260433"/>
              <a:ext cx="1094791" cy="1121424"/>
            </a:xfrm>
            <a:prstGeom prst="rect">
              <a:avLst/>
            </a:prstGeom>
          </p:spPr>
        </p:pic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C3EA3AA2-361E-D241-9399-2D37919D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8531" y="906339"/>
              <a:ext cx="4156576" cy="3296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80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49D578BE-57C7-5644-A5EC-5331A3A2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ID Card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95A510-FD6F-B341-8E4D-E8CB1E43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7711C3-198F-7C41-9294-FB50E031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DF0DC0-CF85-8848-887C-1BE9097B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E8E331C-46F5-7B4A-968C-43AE3438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736" y="875774"/>
            <a:ext cx="2680425" cy="391200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F798FDF-3A0A-F047-A9E5-4459F48010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56" y="1001243"/>
            <a:ext cx="2679402" cy="20696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16F4D3-F940-5340-9EE2-3414B6964F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125" y="1957344"/>
            <a:ext cx="686548" cy="70289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28C4FC3-248D-294C-B96D-B4951115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125" y="1289997"/>
            <a:ext cx="1703337" cy="461813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56857FF-A9CE-984C-A28C-F481C2FBF4E3}"/>
              </a:ext>
            </a:extLst>
          </p:cNvPr>
          <p:cNvSpPr/>
          <p:nvPr/>
        </p:nvSpPr>
        <p:spPr>
          <a:xfrm>
            <a:off x="676656" y="3277240"/>
            <a:ext cx="5201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DT-ICT-01-2019: </a:t>
            </a:r>
            <a:r>
              <a:rPr lang="en-US" b="1" i="1" dirty="0"/>
              <a:t>Smart Anything low energy computing Everywhere </a:t>
            </a:r>
            <a:r>
              <a:rPr lang="en-US" dirty="0"/>
              <a:t>– </a:t>
            </a:r>
            <a:r>
              <a:rPr lang="en-US" i="1" dirty="0"/>
              <a:t>Area 2: Customized  powering CPS and the IoT</a:t>
            </a:r>
          </a:p>
        </p:txBody>
      </p:sp>
    </p:spTree>
    <p:extLst>
      <p:ext uri="{BB962C8B-B14F-4D97-AF65-F5344CB8AC3E}">
        <p14:creationId xmlns:p14="http://schemas.microsoft.com/office/powerpoint/2010/main" val="255802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E95A2A2-5A19-6543-85E8-5B8E36ED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2957935" cy="3615910"/>
          </a:xfrm>
        </p:spPr>
        <p:txBody>
          <a:bodyPr>
            <a:normAutofit fontScale="92500"/>
          </a:bodyPr>
          <a:lstStyle/>
          <a:p>
            <a:r>
              <a:rPr lang="en-US" b="0" dirty="0"/>
              <a:t>25 partners originated from </a:t>
            </a:r>
            <a:r>
              <a:rPr lang="en-US" dirty="0">
                <a:solidFill>
                  <a:srgbClr val="C00000"/>
                </a:solidFill>
              </a:rPr>
              <a:t>South</a:t>
            </a:r>
            <a:r>
              <a:rPr lang="en-US" b="0" dirty="0"/>
              <a:t>, </a:t>
            </a:r>
            <a:r>
              <a:rPr lang="en-US" dirty="0">
                <a:solidFill>
                  <a:srgbClr val="C00000"/>
                </a:solidFill>
              </a:rPr>
              <a:t>Eastern</a:t>
            </a:r>
            <a:r>
              <a:rPr lang="en-US" b="0" dirty="0"/>
              <a:t> &amp; </a:t>
            </a:r>
            <a:r>
              <a:rPr lang="en-US" dirty="0">
                <a:solidFill>
                  <a:srgbClr val="C00000"/>
                </a:solidFill>
              </a:rPr>
              <a:t>Central Europe </a:t>
            </a:r>
          </a:p>
          <a:p>
            <a:r>
              <a:rPr lang="en-US" b="0" dirty="0"/>
              <a:t>The consortium is composed of universities, research institutes, investors, networking organizations, SMEs, Innovation Hubs and NGOs</a:t>
            </a:r>
            <a:r>
              <a:rPr lang="el-GR" b="0" dirty="0"/>
              <a:t> 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1FEBC6F-2F53-E947-B0DE-D09C1168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Consortium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A2E8D8-DE8A-944A-9B95-9A345BA3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38514E-24B9-7E4B-915F-BE013934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973D27-8C40-8840-B7D9-C6172967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A703EC7-0581-D740-8841-7DA62F8DC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305" y="3527154"/>
            <a:ext cx="4526604" cy="12401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B152447-16D5-C94C-BB46-2CC0D76323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977" y="837748"/>
            <a:ext cx="5104527" cy="26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0B5258C8-3B5F-5049-A6EC-43E585B41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Vision: </a:t>
            </a:r>
            <a:r>
              <a:rPr lang="en-US" b="0" dirty="0"/>
              <a:t>To build capacity amongst European stakeholders by joining </a:t>
            </a:r>
            <a:r>
              <a:rPr lang="en-US" b="0" dirty="0">
                <a:solidFill>
                  <a:srgbClr val="FFC116"/>
                </a:solidFill>
              </a:rPr>
              <a:t>different cultures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different policies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different geographical areas</a:t>
            </a:r>
            <a:r>
              <a:rPr lang="en-US" b="0" dirty="0"/>
              <a:t> and </a:t>
            </a:r>
            <a:r>
              <a:rPr lang="en-US" b="0" dirty="0">
                <a:solidFill>
                  <a:srgbClr val="FFC116"/>
                </a:solidFill>
              </a:rPr>
              <a:t>different application domains</a:t>
            </a:r>
            <a:r>
              <a:rPr lang="el-GR" b="0" dirty="0">
                <a:solidFill>
                  <a:srgbClr val="FFC116"/>
                </a:solidFill>
              </a:rPr>
              <a:t> </a:t>
            </a:r>
            <a:endParaRPr lang="en-US" b="0" dirty="0">
              <a:solidFill>
                <a:srgbClr val="FFC116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How: </a:t>
            </a:r>
            <a:r>
              <a:rPr lang="en-US" b="0" dirty="0"/>
              <a:t>Through the development of selfsustained, cross-border experiments that transfer knowledge and technology between </a:t>
            </a:r>
            <a:r>
              <a:rPr lang="en-US" b="0" i="1" dirty="0"/>
              <a:t>academia</a:t>
            </a:r>
            <a:r>
              <a:rPr lang="en-US" b="0" dirty="0"/>
              <a:t> and </a:t>
            </a:r>
            <a:r>
              <a:rPr lang="en-US" b="0" i="1" dirty="0"/>
              <a:t>industry</a:t>
            </a:r>
            <a:r>
              <a:rPr lang="el-GR" b="0" dirty="0"/>
              <a:t> </a:t>
            </a:r>
            <a:endParaRPr lang="en-US" b="0" dirty="0"/>
          </a:p>
          <a:p>
            <a:r>
              <a:rPr lang="en-US" dirty="0">
                <a:solidFill>
                  <a:srgbClr val="C00000"/>
                </a:solidFill>
              </a:rPr>
              <a:t>Technological Areas: </a:t>
            </a:r>
            <a:r>
              <a:rPr lang="en-US" b="0" dirty="0">
                <a:solidFill>
                  <a:srgbClr val="FFC116"/>
                </a:solidFill>
              </a:rPr>
              <a:t>Customized low energy computing</a:t>
            </a:r>
            <a:r>
              <a:rPr lang="el-GR" b="0" dirty="0">
                <a:solidFill>
                  <a:srgbClr val="FFC116"/>
                </a:solidFill>
              </a:rPr>
              <a:t> </a:t>
            </a:r>
            <a:r>
              <a:rPr lang="en-US" b="0" dirty="0">
                <a:solidFill>
                  <a:srgbClr val="FFC116"/>
                </a:solidFill>
              </a:rPr>
              <a:t>(CLEC)</a:t>
            </a:r>
            <a:r>
              <a:rPr lang="en-US" b="0" dirty="0"/>
              <a:t> &amp; </a:t>
            </a:r>
            <a:r>
              <a:rPr lang="en-US" b="0" dirty="0">
                <a:solidFill>
                  <a:srgbClr val="FFC116"/>
                </a:solidFill>
              </a:rPr>
              <a:t>IoT</a:t>
            </a:r>
          </a:p>
          <a:p>
            <a:r>
              <a:rPr lang="en-US" dirty="0">
                <a:solidFill>
                  <a:srgbClr val="C00000"/>
                </a:solidFill>
              </a:rPr>
              <a:t>Application Areas: </a:t>
            </a:r>
            <a:r>
              <a:rPr lang="en-US" b="0" dirty="0">
                <a:solidFill>
                  <a:srgbClr val="FFC116"/>
                </a:solidFill>
              </a:rPr>
              <a:t>Digitized Environment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Digitized Agriculture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Digitized </a:t>
            </a:r>
            <a:r>
              <a:rPr lang="el-GR" b="0" dirty="0">
                <a:solidFill>
                  <a:srgbClr val="FFC116"/>
                </a:solidFill>
              </a:rPr>
              <a:t>Α</a:t>
            </a:r>
            <a:r>
              <a:rPr lang="en-US" b="0" dirty="0" err="1">
                <a:solidFill>
                  <a:srgbClr val="FFC116"/>
                </a:solidFill>
              </a:rPr>
              <a:t>nything</a:t>
            </a:r>
            <a:r>
              <a:rPr lang="en-US" b="0" dirty="0">
                <a:solidFill>
                  <a:srgbClr val="FFC116"/>
                </a:solidFill>
              </a:rPr>
              <a:t> </a:t>
            </a:r>
            <a:r>
              <a:rPr lang="en-US" b="0" dirty="0"/>
              <a:t>and </a:t>
            </a:r>
            <a:r>
              <a:rPr lang="en-US" b="0" dirty="0">
                <a:solidFill>
                  <a:srgbClr val="FFC116"/>
                </a:solidFill>
              </a:rPr>
              <a:t>Digitized </a:t>
            </a:r>
            <a:r>
              <a:rPr lang="el-GR" b="0" dirty="0">
                <a:solidFill>
                  <a:srgbClr val="FFC116"/>
                </a:solidFill>
              </a:rPr>
              <a:t>Τ</a:t>
            </a:r>
            <a:r>
              <a:rPr lang="en-US" b="0" dirty="0" err="1">
                <a:solidFill>
                  <a:srgbClr val="FFC116"/>
                </a:solidFill>
              </a:rPr>
              <a:t>ransport</a:t>
            </a:r>
            <a:r>
              <a:rPr lang="el-GR" b="0" dirty="0">
                <a:solidFill>
                  <a:srgbClr val="FFC116"/>
                </a:solidFill>
              </a:rPr>
              <a:t> </a:t>
            </a:r>
            <a:endParaRPr lang="en-US" b="0" dirty="0">
              <a:solidFill>
                <a:srgbClr val="FFC116"/>
              </a:solidFill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9D578BE-57C7-5644-A5EC-5331A3A2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153459"/>
            <a:ext cx="8871626" cy="577902"/>
          </a:xfrm>
        </p:spPr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in a </a:t>
            </a:r>
            <a:r>
              <a:rPr lang="el-GR" dirty="0">
                <a:solidFill>
                  <a:srgbClr val="06405A"/>
                </a:solidFill>
              </a:rPr>
              <a:t>Ν</a:t>
            </a:r>
            <a:r>
              <a:rPr lang="en-US" dirty="0" err="1">
                <a:solidFill>
                  <a:srgbClr val="06405A"/>
                </a:solidFill>
              </a:rPr>
              <a:t>utshell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95A510-FD6F-B341-8E4D-E8CB1E43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7711C3-198F-7C41-9294-FB50E031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DF0DC0-CF85-8848-887C-1BE9097B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844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4ADD975-4C1A-F148-B3EB-32ADDD7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Vision</a:t>
            </a:r>
            <a:endParaRPr lang="el-GR" dirty="0">
              <a:solidFill>
                <a:srgbClr val="06405A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0F3A90-225E-EB4B-91E5-0B499256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6A9FCF-4861-8B49-9E21-1C6D311A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AEBF2C-4F11-8644-8D54-B64FF8C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3075501-7E93-A14D-82DC-2108EB0AD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339" y="794909"/>
            <a:ext cx="5791321" cy="39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12EBCC5-F505-1449-A064-27D00EE3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Bring innovative Customized Low Energy Computing (CLEC) CPS and the IoT technologies to </a:t>
            </a:r>
            <a:r>
              <a:rPr lang="en-US" dirty="0">
                <a:solidFill>
                  <a:srgbClr val="FFC116"/>
                </a:solidFill>
              </a:rPr>
              <a:t>underrepresented business sectors</a:t>
            </a:r>
          </a:p>
          <a:p>
            <a:r>
              <a:rPr lang="en-US" b="0" dirty="0"/>
              <a:t>Unlock South-Eastern parties’ potentials through </a:t>
            </a:r>
            <a:r>
              <a:rPr lang="en-US" dirty="0">
                <a:solidFill>
                  <a:srgbClr val="FFC116"/>
                </a:solidFill>
              </a:rPr>
              <a:t>links to investors </a:t>
            </a:r>
            <a:r>
              <a:rPr lang="en-US" b="0" dirty="0"/>
              <a:t>across value chains and regions in order to accelerate CLEC CPS/IoT solutions development and industrialization</a:t>
            </a:r>
          </a:p>
          <a:p>
            <a:r>
              <a:rPr lang="en-US" dirty="0">
                <a:solidFill>
                  <a:srgbClr val="FFC116"/>
                </a:solidFill>
              </a:rPr>
              <a:t>Develop/offer novel tools </a:t>
            </a:r>
            <a:r>
              <a:rPr lang="en-US" b="0" dirty="0"/>
              <a:t>to boost the use of CLEC CPS and the IoT technologies Europewide</a:t>
            </a:r>
          </a:p>
          <a:p>
            <a:r>
              <a:rPr lang="en-US" b="0" dirty="0"/>
              <a:t>To </a:t>
            </a:r>
            <a:r>
              <a:rPr lang="en-US" dirty="0">
                <a:solidFill>
                  <a:srgbClr val="FFC116"/>
                </a:solidFill>
              </a:rPr>
              <a:t>ensure post-project sustainability and growth </a:t>
            </a:r>
            <a:r>
              <a:rPr lang="en-US" b="0" dirty="0"/>
              <a:t>of the SMART4ALL experiments &amp; DIHs network</a:t>
            </a:r>
          </a:p>
          <a:p>
            <a:r>
              <a:rPr lang="en-US" b="0" dirty="0"/>
              <a:t>To bring innovative CLEC CPS and the IoT technologies in the lives of </a:t>
            </a:r>
            <a:r>
              <a:rPr lang="en-US" dirty="0">
                <a:solidFill>
                  <a:srgbClr val="FFC116"/>
                </a:solidFill>
              </a:rPr>
              <a:t>sensitive social groups</a:t>
            </a:r>
          </a:p>
          <a:p>
            <a:r>
              <a:rPr lang="en-US" b="0" dirty="0"/>
              <a:t>To support </a:t>
            </a:r>
            <a:r>
              <a:rPr lang="en-US" dirty="0">
                <a:solidFill>
                  <a:srgbClr val="FFC116"/>
                </a:solidFill>
              </a:rPr>
              <a:t>Digital Skills &amp; Jobs policy of European Commission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CAE8E90-3CC8-1E41-AC41-10D780FE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Objectives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33A3CE-B8BB-A64E-A7E1-B6C769DE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0B72A1-18B5-7145-954C-3B6FA6AE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020988-1912-2744-B427-46FD2F2B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9858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27C96145-8410-C14A-A98A-60F9634F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An Extensive Network of DIHs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26F47C-98FB-D14B-999A-16D496F5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CB9E70-1665-CC46-BBAA-7801EDA1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F704E6-0D10-874E-8817-445212AF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A848552-E9E4-9A4F-95DA-4A4D40DDE399}"/>
              </a:ext>
            </a:extLst>
          </p:cNvPr>
          <p:cNvSpPr/>
          <p:nvPr/>
        </p:nvSpPr>
        <p:spPr>
          <a:xfrm>
            <a:off x="0" y="750275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rgbClr val="FFC116"/>
                </a:solidFill>
              </a:rPr>
              <a:t>An extensive network of Digital Innovation Hubs for boosting technology and business development in South, Eastern and Central Europe</a:t>
            </a:r>
            <a:endParaRPr lang="en-US" sz="2000" b="1" u="none" strike="noStrike" dirty="0">
              <a:solidFill>
                <a:srgbClr val="FFC116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5427A-0A2F-AB4E-B9B7-571C255A8FA1}"/>
              </a:ext>
            </a:extLst>
          </p:cNvPr>
          <p:cNvSpPr txBox="1"/>
          <p:nvPr/>
        </p:nvSpPr>
        <p:spPr>
          <a:xfrm>
            <a:off x="164130" y="1658468"/>
            <a:ext cx="3845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Ecosystem Services:</a:t>
            </a:r>
          </a:p>
          <a:p>
            <a:pPr marL="271463" indent="-174625">
              <a:buFont typeface="Arial" panose="020B0604020202020204" pitchFamily="34" charset="0"/>
              <a:buChar char="•"/>
            </a:pPr>
            <a:r>
              <a:rPr lang="en-US" sz="1600" dirty="0"/>
              <a:t>Access to SMART4ALL network/ecosystem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Identify funding opportunities</a:t>
            </a:r>
          </a:p>
          <a:p>
            <a:pPr marL="627063" lvl="1" indent="-271463">
              <a:buFont typeface="Wingdings" pitchFamily="2" charset="2"/>
              <a:buChar char="ü"/>
            </a:pPr>
            <a:r>
              <a:rPr lang="en-US" sz="1600" dirty="0"/>
              <a:t>SMART4ALL Open Calls</a:t>
            </a:r>
          </a:p>
          <a:p>
            <a:pPr marL="627063" lvl="1" indent="-271463">
              <a:buFont typeface="Wingdings" pitchFamily="2" charset="2"/>
              <a:buChar char="ü"/>
            </a:pPr>
            <a:r>
              <a:rPr lang="en-US" sz="1600" dirty="0"/>
              <a:t>Local and European funding frameworks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Application oriented </a:t>
            </a:r>
            <a:r>
              <a:rPr lang="en-US" sz="1600" b="1" dirty="0">
                <a:solidFill>
                  <a:srgbClr val="255076"/>
                </a:solidFill>
              </a:rPr>
              <a:t>ethics coaching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Interconnection with other networks/ecosystems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A91E7-BCB3-EE40-8DB5-D97F7E2E70BC}"/>
              </a:ext>
            </a:extLst>
          </p:cNvPr>
          <p:cNvSpPr txBox="1"/>
          <p:nvPr/>
        </p:nvSpPr>
        <p:spPr>
          <a:xfrm>
            <a:off x="5118355" y="3081397"/>
            <a:ext cx="38894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Technological Services: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Application oriented </a:t>
            </a:r>
            <a:r>
              <a:rPr lang="en-US" sz="1600" b="1" dirty="0">
                <a:solidFill>
                  <a:srgbClr val="255076"/>
                </a:solidFill>
              </a:rPr>
              <a:t>technological coaching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Access to state-of-the-art infrastructures &amp; services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Technological matchmaking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Online training courses</a:t>
            </a:r>
            <a:endParaRPr lang="el-GR" sz="1600" dirty="0"/>
          </a:p>
          <a:p>
            <a:pPr marL="271463" indent="-180975">
              <a:buFont typeface="Arial" panose="020B0604020202020204" pitchFamily="34" charset="0"/>
              <a:buChar char="•"/>
            </a:pPr>
            <a:endParaRPr lang="el-G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2A84-7DAB-9446-9181-EAD1C3810D86}"/>
              </a:ext>
            </a:extLst>
          </p:cNvPr>
          <p:cNvSpPr txBox="1"/>
          <p:nvPr/>
        </p:nvSpPr>
        <p:spPr>
          <a:xfrm>
            <a:off x="5662314" y="1425170"/>
            <a:ext cx="344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Business Services: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Application oriented </a:t>
            </a:r>
            <a:r>
              <a:rPr lang="en-US" sz="1600" b="1" dirty="0">
                <a:solidFill>
                  <a:srgbClr val="255076"/>
                </a:solidFill>
              </a:rPr>
              <a:t>coaching for business development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Partner search and business matchmaking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Online training courses</a:t>
            </a:r>
            <a:endParaRPr lang="el-GR" sz="16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6323A3E-C155-314F-9E5B-B9825F5AD9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21" y="1693089"/>
            <a:ext cx="2538997" cy="19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4ADD975-4C1A-F148-B3EB-32ADDD7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PAE Types</a:t>
            </a:r>
            <a:endParaRPr lang="el-GR" dirty="0">
              <a:solidFill>
                <a:srgbClr val="06405A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0F3A90-225E-EB4B-91E5-0B499256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6A9FCF-4861-8B49-9E21-1C6D311A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AEBF2C-4F11-8644-8D54-B64FF8C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FBDE3B13-80DB-C74E-8E5F-D50B1BDF4CFE}"/>
              </a:ext>
            </a:extLst>
          </p:cNvPr>
          <p:cNvSpPr/>
          <p:nvPr/>
        </p:nvSpPr>
        <p:spPr>
          <a:xfrm>
            <a:off x="336500" y="824896"/>
            <a:ext cx="8306540" cy="70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PAE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Pathfinder Application Experiments</a:t>
            </a:r>
            <a:endParaRPr lang="el-GR" i="1" dirty="0">
              <a:solidFill>
                <a:srgbClr val="C00000"/>
              </a:solidFill>
            </a:endParaRPr>
          </a:p>
        </p:txBody>
      </p:sp>
      <p:sp>
        <p:nvSpPr>
          <p:cNvPr id="8" name="Στρογγυλεμένο ορθογώνιο 7">
            <a:extLst>
              <a:ext uri="{FF2B5EF4-FFF2-40B4-BE49-F238E27FC236}">
                <a16:creationId xmlns:a16="http://schemas.microsoft.com/office/drawing/2014/main" id="{602813B0-6C99-0242-9EA9-2A2824960516}"/>
              </a:ext>
            </a:extLst>
          </p:cNvPr>
          <p:cNvSpPr/>
          <p:nvPr/>
        </p:nvSpPr>
        <p:spPr>
          <a:xfrm>
            <a:off x="336500" y="1747922"/>
            <a:ext cx="2347748" cy="12754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6405A"/>
                </a:solidFill>
              </a:rPr>
              <a:t>KTEs</a:t>
            </a:r>
          </a:p>
          <a:p>
            <a:pPr algn="ctr"/>
            <a:r>
              <a:rPr lang="en-US" b="1" dirty="0">
                <a:solidFill>
                  <a:srgbClr val="06405A"/>
                </a:solidFill>
              </a:rPr>
              <a:t> </a:t>
            </a:r>
            <a:r>
              <a:rPr lang="en-US" i="1" dirty="0">
                <a:solidFill>
                  <a:srgbClr val="06405A"/>
                </a:solidFill>
              </a:rPr>
              <a:t>Knowledge Transfer Experiments</a:t>
            </a:r>
            <a:endParaRPr lang="el-GR" i="1" dirty="0">
              <a:solidFill>
                <a:srgbClr val="06405A"/>
              </a:solidFill>
            </a:endParaRPr>
          </a:p>
        </p:txBody>
      </p:sp>
      <p:sp>
        <p:nvSpPr>
          <p:cNvPr id="9" name="Στρογγυλεμένο ορθογώνιο 8">
            <a:extLst>
              <a:ext uri="{FF2B5EF4-FFF2-40B4-BE49-F238E27FC236}">
                <a16:creationId xmlns:a16="http://schemas.microsoft.com/office/drawing/2014/main" id="{300F42DB-13B0-0341-B9E2-CBEDB113F15C}"/>
              </a:ext>
            </a:extLst>
          </p:cNvPr>
          <p:cNvSpPr/>
          <p:nvPr/>
        </p:nvSpPr>
        <p:spPr>
          <a:xfrm>
            <a:off x="3274781" y="1757630"/>
            <a:ext cx="2347748" cy="12754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6405A"/>
                </a:solidFill>
              </a:rPr>
              <a:t>F</a:t>
            </a:r>
            <a:r>
              <a:rPr lang="el-GR" b="1" dirty="0">
                <a:solidFill>
                  <a:srgbClr val="06405A"/>
                </a:solidFill>
              </a:rPr>
              <a:t>Τ</a:t>
            </a:r>
            <a:r>
              <a:rPr lang="en-US" b="1" dirty="0">
                <a:solidFill>
                  <a:srgbClr val="06405A"/>
                </a:solidFill>
              </a:rPr>
              <a:t>TEs</a:t>
            </a:r>
          </a:p>
          <a:p>
            <a:pPr algn="ctr"/>
            <a:r>
              <a:rPr lang="en-US" b="1" dirty="0">
                <a:solidFill>
                  <a:srgbClr val="06405A"/>
                </a:solidFill>
              </a:rPr>
              <a:t> </a:t>
            </a:r>
            <a:r>
              <a:rPr lang="en-US" i="1" dirty="0">
                <a:solidFill>
                  <a:srgbClr val="06405A"/>
                </a:solidFill>
              </a:rPr>
              <a:t>Focused Technology Transfer Experiments</a:t>
            </a:r>
            <a:endParaRPr lang="el-GR" i="1" dirty="0">
              <a:solidFill>
                <a:srgbClr val="06405A"/>
              </a:solidFill>
            </a:endParaRPr>
          </a:p>
        </p:txBody>
      </p:sp>
      <p:sp>
        <p:nvSpPr>
          <p:cNvPr id="10" name="Στρογγυλεμένο ορθογώνιο 9">
            <a:extLst>
              <a:ext uri="{FF2B5EF4-FFF2-40B4-BE49-F238E27FC236}">
                <a16:creationId xmlns:a16="http://schemas.microsoft.com/office/drawing/2014/main" id="{839417A1-99CB-5741-B9BB-47F13038FA91}"/>
              </a:ext>
            </a:extLst>
          </p:cNvPr>
          <p:cNvSpPr/>
          <p:nvPr/>
        </p:nvSpPr>
        <p:spPr>
          <a:xfrm>
            <a:off x="6213062" y="1757630"/>
            <a:ext cx="2347748" cy="12754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6405A"/>
                </a:solidFill>
              </a:rPr>
              <a:t>CTTEs</a:t>
            </a:r>
          </a:p>
          <a:p>
            <a:pPr algn="ctr"/>
            <a:r>
              <a:rPr lang="en-US" i="1" dirty="0">
                <a:solidFill>
                  <a:srgbClr val="06405A"/>
                </a:solidFill>
              </a:rPr>
              <a:t> Cross-domain Technology Transfer Experiments</a:t>
            </a:r>
            <a:endParaRPr lang="el-GR" i="1" dirty="0">
              <a:solidFill>
                <a:srgbClr val="06405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52D82-6011-484B-8B6E-8AEC6379B671}"/>
              </a:ext>
            </a:extLst>
          </p:cNvPr>
          <p:cNvSpPr txBox="1"/>
          <p:nvPr/>
        </p:nvSpPr>
        <p:spPr>
          <a:xfrm>
            <a:off x="497297" y="3050233"/>
            <a:ext cx="2110154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076"/>
                </a:solidFill>
              </a:rPr>
              <a:t>Funding: </a:t>
            </a:r>
            <a:r>
              <a:rPr lang="en-US" dirty="0"/>
              <a:t>8K Euros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255076"/>
                </a:solidFill>
              </a:rPr>
              <a:t>Type: </a:t>
            </a:r>
            <a:r>
              <a:rPr lang="en-US" dirty="0"/>
              <a:t>Internship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C86EF-FDCC-CE46-834C-D26E622AB8FB}"/>
              </a:ext>
            </a:extLst>
          </p:cNvPr>
          <p:cNvSpPr txBox="1"/>
          <p:nvPr/>
        </p:nvSpPr>
        <p:spPr>
          <a:xfrm>
            <a:off x="3404517" y="3050233"/>
            <a:ext cx="211172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076"/>
                </a:solidFill>
              </a:rPr>
              <a:t>Funding: </a:t>
            </a:r>
            <a:r>
              <a:rPr lang="en-US" dirty="0"/>
              <a:t>80K Euros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255076"/>
                </a:solidFill>
              </a:rPr>
              <a:t>Type: </a:t>
            </a:r>
            <a:r>
              <a:rPr lang="en-US" dirty="0"/>
              <a:t>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349985-EE30-3143-AF1D-B872F6B232FF}"/>
              </a:ext>
            </a:extLst>
          </p:cNvPr>
          <p:cNvSpPr txBox="1"/>
          <p:nvPr/>
        </p:nvSpPr>
        <p:spPr>
          <a:xfrm>
            <a:off x="6331075" y="3079242"/>
            <a:ext cx="211172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076"/>
                </a:solidFill>
              </a:rPr>
              <a:t>Funding: </a:t>
            </a:r>
            <a:r>
              <a:rPr lang="en-US" dirty="0"/>
              <a:t>80K Euros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255076"/>
                </a:solidFill>
              </a:rPr>
              <a:t>Type: </a:t>
            </a:r>
            <a:r>
              <a:rPr lang="en-US" dirty="0"/>
              <a:t>Project</a:t>
            </a:r>
          </a:p>
        </p:txBody>
      </p:sp>
      <p:sp>
        <p:nvSpPr>
          <p:cNvPr id="14" name="Θέση περιεχομένου 1">
            <a:extLst>
              <a:ext uri="{FF2B5EF4-FFF2-40B4-BE49-F238E27FC236}">
                <a16:creationId xmlns:a16="http://schemas.microsoft.com/office/drawing/2014/main" id="{76974C05-EF89-EB4C-8D61-D2204019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3914363"/>
            <a:ext cx="8471002" cy="7183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55076"/>
                </a:solidFill>
              </a:rPr>
              <a:t>Internal</a:t>
            </a:r>
            <a:r>
              <a:rPr lang="en-US" b="0" dirty="0">
                <a:solidFill>
                  <a:srgbClr val="255076"/>
                </a:solidFill>
              </a:rPr>
              <a:t>: </a:t>
            </a:r>
            <a:r>
              <a:rPr lang="en-US" b="0" dirty="0"/>
              <a:t>21 F</a:t>
            </a:r>
            <a:r>
              <a:rPr lang="el-GR" b="0" dirty="0"/>
              <a:t>Τ</a:t>
            </a:r>
            <a:r>
              <a:rPr lang="en-US" b="0" dirty="0"/>
              <a:t>TE (vertical) will be developed by SMART4ALL</a:t>
            </a:r>
          </a:p>
          <a:p>
            <a:r>
              <a:rPr lang="en-US" dirty="0">
                <a:solidFill>
                  <a:srgbClr val="255076"/>
                </a:solidFill>
              </a:rPr>
              <a:t>External: </a:t>
            </a:r>
            <a:r>
              <a:rPr lang="en-US" b="0" dirty="0"/>
              <a:t>67 KTEs/FTEs/CCTEs will be developed via open call funding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103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34D69180-6207-2A48-8D41-3C13A3CA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PAE Cut Off Dates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E1103C-65A9-E746-AAC7-A9CA8BA1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F5FA26-3E0F-8F46-8E02-532F44A9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49D303-A6F0-F340-83F2-BD923A01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B804C12-7A99-6341-845D-03357B56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7" y="1095730"/>
            <a:ext cx="8871627" cy="2841938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BC091E7-7920-4F42-9775-B2C41B32AF23}"/>
              </a:ext>
            </a:extLst>
          </p:cNvPr>
          <p:cNvSpPr/>
          <p:nvPr/>
        </p:nvSpPr>
        <p:spPr>
          <a:xfrm>
            <a:off x="7794179" y="1594591"/>
            <a:ext cx="1339224" cy="75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1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5537</TotalTime>
  <Words>919</Words>
  <Application>Microsoft Office PowerPoint</Application>
  <PresentationFormat>Προβολή στην οθόνη (16:9)</PresentationFormat>
  <Paragraphs>165</Paragraphs>
  <Slides>16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SMART4ALL  An extensive network of Digital Innovation Hubs for boosting technology and business development in South, Eastern and Central Europe </vt:lpstr>
      <vt:lpstr>SMART4ALL ID Card</vt:lpstr>
      <vt:lpstr>SMART4ALL Consortium</vt:lpstr>
      <vt:lpstr>SMART4ALL in a Νutshell</vt:lpstr>
      <vt:lpstr>SMART4ALL Vision</vt:lpstr>
      <vt:lpstr>SMART4ALL Objectives</vt:lpstr>
      <vt:lpstr>SMART4ALL An Extensive Network of DIHs</vt:lpstr>
      <vt:lpstr>SMART4ALL PAE Types</vt:lpstr>
      <vt:lpstr>SMART4ALL PAE Cut Off Dates</vt:lpstr>
      <vt:lpstr>SMART4ALL PAE Application Stages</vt:lpstr>
      <vt:lpstr>Open Call Statistics (6 open calls)</vt:lpstr>
      <vt:lpstr>Open Call Statistics (6 open calls)</vt:lpstr>
      <vt:lpstr>Join now SMART4ALL Network !</vt:lpstr>
      <vt:lpstr>SMART4ALL Social Media</vt:lpstr>
      <vt:lpstr>SMART4ALL Contact persons</vt:lpstr>
      <vt:lpstr>Thank you for your attention –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Christos Antonopoulos</cp:lastModifiedBy>
  <cp:revision>359</cp:revision>
  <dcterms:created xsi:type="dcterms:W3CDTF">2016-09-12T10:42:56Z</dcterms:created>
  <dcterms:modified xsi:type="dcterms:W3CDTF">2022-05-05T07:44:59Z</dcterms:modified>
</cp:coreProperties>
</file>